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notesMasterIdLst>
    <p:notesMasterId r:id="rId17"/>
  </p:notesMasterIdLst>
  <p:sldSz cx="14630400" cy="8229600"/>
  <p:notesSz cx="8229600" cy="14630400"/>
  <p:embeddedFontLst>
    <p:embeddedFont>
      <p:font typeface="Inter"/>
      <p:regular r:id="rId22"/>
    </p:embeddedFont>
    <p:embeddedFont>
      <p:font typeface="Inter"/>
      <p:regular r:id="rId23"/>
    </p:embeddedFont>
    <p:embeddedFont>
      <p:font typeface="Inter"/>
      <p:regular r:id="rId24"/>
    </p:embeddedFont>
    <p:embeddedFont>
      <p:font typeface="Inter"/>
      <p:regular r:id="rId25"/>
    </p:embeddedFont>
    <p:embeddedFont>
      <p:font typeface="Inter"/>
      <p:regular r:id="rId26"/>
    </p:embeddedFont>
    <p:embeddedFont>
      <p:font typeface="Inter"/>
      <p:regular r:id="rId27"/>
    </p:embeddedFont>
    <p:embeddedFont>
      <p:font typeface="Inter"/>
      <p:regular r:id="rId28"/>
    </p:embeddedFont>
    <p:embeddedFont>
      <p:font typeface="Inter"/>
      <p:regular r:id="rId29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22" Type="http://schemas.openxmlformats.org/officeDocument/2006/relationships/font" Target="fonts/font1.fntdata"/><Relationship Id="rId23" Type="http://schemas.openxmlformats.org/officeDocument/2006/relationships/font" Target="fonts/font2.fntdata"/><Relationship Id="rId24" Type="http://schemas.openxmlformats.org/officeDocument/2006/relationships/font" Target="fonts/font3.fntdata"/><Relationship Id="rId25" Type="http://schemas.openxmlformats.org/officeDocument/2006/relationships/font" Target="fonts/font4.fntdata"/><Relationship Id="rId26" Type="http://schemas.openxmlformats.org/officeDocument/2006/relationships/font" Target="fonts/font5.fntdata"/><Relationship Id="rId27" Type="http://schemas.openxmlformats.org/officeDocument/2006/relationships/font" Target="fonts/font6.fntdata"/><Relationship Id="rId28" Type="http://schemas.openxmlformats.org/officeDocument/2006/relationships/font" Target="fonts/font7.fntdata"/><Relationship Id="rId29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image" Target="../media/image-10-4.png"/><Relationship Id="rId5" Type="http://schemas.openxmlformats.org/officeDocument/2006/relationships/slideLayout" Target="../slideLayouts/slideLayout11.xml"/><Relationship Id="rId6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image" Target="../media/image-11-2.png"/><Relationship Id="rId3" Type="http://schemas.openxmlformats.org/officeDocument/2006/relationships/image" Target="../media/image-11-3.png"/><Relationship Id="rId4" Type="http://schemas.openxmlformats.org/officeDocument/2006/relationships/image" Target="../media/image-11-4.png"/><Relationship Id="rId5" Type="http://schemas.openxmlformats.org/officeDocument/2006/relationships/slideLayout" Target="../slideLayouts/slideLayout12.xml"/><Relationship Id="rId6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image" Target="../media/image-12-2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png"/><Relationship Id="rId2" Type="http://schemas.openxmlformats.org/officeDocument/2006/relationships/image" Target="../media/image-13-2.png"/><Relationship Id="rId3" Type="http://schemas.openxmlformats.org/officeDocument/2006/relationships/image" Target="../media/image-13-3.png"/><Relationship Id="rId4" Type="http://schemas.openxmlformats.org/officeDocument/2006/relationships/image" Target="../media/image-13-4.png"/><Relationship Id="rId5" Type="http://schemas.openxmlformats.org/officeDocument/2006/relationships/image" Target="../media/image-13-5.png"/><Relationship Id="rId6" Type="http://schemas.openxmlformats.org/officeDocument/2006/relationships/image" Target="../media/image-13-6.png"/><Relationship Id="rId7" Type="http://schemas.openxmlformats.org/officeDocument/2006/relationships/image" Target="../media/image-13-7.png"/><Relationship Id="rId8" Type="http://schemas.openxmlformats.org/officeDocument/2006/relationships/image" Target="../media/image-13-8.png"/><Relationship Id="rId9" Type="http://schemas.openxmlformats.org/officeDocument/2006/relationships/image" Target="../media/image-13-9.png"/><Relationship Id="rId10" Type="http://schemas.openxmlformats.org/officeDocument/2006/relationships/slideLayout" Target="../slideLayouts/slideLayout14.xml"/><Relationship Id="rId11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-1.png"/><Relationship Id="rId2" Type="http://schemas.openxmlformats.org/officeDocument/2006/relationships/slideLayout" Target="../slideLayouts/slideLayout15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5-1.png"/><Relationship Id="rId2" Type="http://schemas.openxmlformats.org/officeDocument/2006/relationships/slideLayout" Target="../slideLayouts/slideLayout16.xml"/><Relationship Id="rId3" Type="http://schemas.openxmlformats.org/officeDocument/2006/relationships/notesSlide" Target="../notesSlides/notesSlide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image" Target="../media/image-3-5.png"/><Relationship Id="rId6" Type="http://schemas.openxmlformats.org/officeDocument/2006/relationships/image" Target="../media/image-3-6.png"/><Relationship Id="rId7" Type="http://schemas.openxmlformats.org/officeDocument/2006/relationships/image" Target="../media/image-3-7.png"/><Relationship Id="rId8" Type="http://schemas.openxmlformats.org/officeDocument/2006/relationships/image" Target="../media/image-3-8.png"/><Relationship Id="rId9" Type="http://schemas.openxmlformats.org/officeDocument/2006/relationships/image" Target="../media/image-3-9.png"/><Relationship Id="rId10" Type="http://schemas.openxmlformats.org/officeDocument/2006/relationships/image" Target="../media/image-3-10.png"/><Relationship Id="rId11" Type="http://schemas.openxmlformats.org/officeDocument/2006/relationships/image" Target="../media/image-3-11.png"/><Relationship Id="rId12" Type="http://schemas.openxmlformats.org/officeDocument/2006/relationships/slideLayout" Target="../slideLayouts/slideLayout4.xml"/><Relationship Id="rId1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slideLayout" Target="../slideLayouts/slideLayout5.xml"/><Relationship Id="rId7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slideLayout" Target="../slideLayouts/slideLayout6.xml"/><Relationship Id="rId7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slideLayout" Target="../slideLayouts/slideLayout7.xml"/><Relationship Id="rId7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image" Target="../media/image-7-6.png"/><Relationship Id="rId7" Type="http://schemas.openxmlformats.org/officeDocument/2006/relationships/image" Target="../media/image-7-7.png"/><Relationship Id="rId8" Type="http://schemas.openxmlformats.org/officeDocument/2006/relationships/slideLayout" Target="../slideLayouts/slideLayout8.xml"/><Relationship Id="rId9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slideLayout" Target="../slideLayouts/slideLayout9.xml"/><Relationship Id="rId6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5" Type="http://schemas.openxmlformats.org/officeDocument/2006/relationships/slideLayout" Target="../slideLayouts/slideLayout10.xml"/><Relationship Id="rId6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69152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Remote Databases in Mobile App Development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44924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Remote databases power apps that update instantly across all your devices. They're crucial for modern mobile development, enabling cloud-based data storage and real-time synchronization.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98640"/>
            <a:ext cx="725054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Advantages: Accessibility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661047"/>
            <a:ext cx="4158615" cy="257020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551473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Global Access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6005155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Users interact with data from anywhere, on any device.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5893" y="2661047"/>
            <a:ext cx="4158615" cy="257020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35893" y="551473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Multi-Platform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235893" y="6005155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Applications work seamlessly across iOS, Android, and web.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7995" y="2661047"/>
            <a:ext cx="4158615" cy="2570202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677995" y="551473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Collaboration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677995" y="6005155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Multiple users can work simultaneously on the same data.</a:t>
            </a:r>
            <a:endParaRPr lang="en-US" sz="17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07735" y="228600"/>
            <a:ext cx="1094065" cy="426601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59825"/>
            <a:ext cx="1026985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Advantages: Performance &amp; Security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622233"/>
            <a:ext cx="2173724" cy="1306949"/>
          </a:xfrm>
          <a:prstGeom prst="roundRect">
            <a:avLst>
              <a:gd name="adj" fmla="val 7289"/>
            </a:avLst>
          </a:prstGeom>
          <a:solidFill>
            <a:srgbClr val="FBE1D0"/>
          </a:solidFill>
          <a:ln w="7620">
            <a:solidFill>
              <a:srgbClr val="E1C7B6"/>
            </a:solidFill>
            <a:prstDash val="solid"/>
          </a:ln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21167" y="3076337"/>
            <a:ext cx="318968" cy="39862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194328" y="2849047"/>
            <a:ext cx="373558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Real-Time Synchronization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3194328" y="3339465"/>
            <a:ext cx="613338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Users see updates immediately without manual refreshes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3080861" y="3913942"/>
            <a:ext cx="10642402" cy="15240"/>
          </a:xfrm>
          <a:prstGeom prst="roundRect">
            <a:avLst>
              <a:gd name="adj" fmla="val 625116"/>
            </a:avLst>
          </a:prstGeom>
          <a:solidFill>
            <a:srgbClr val="E1C7B6"/>
          </a:solidFill>
          <a:ln/>
        </p:spPr>
      </p:sp>
      <p:sp>
        <p:nvSpPr>
          <p:cNvPr id="8" name="Shape 5"/>
          <p:cNvSpPr/>
          <p:nvPr/>
        </p:nvSpPr>
        <p:spPr>
          <a:xfrm>
            <a:off x="793790" y="4042529"/>
            <a:ext cx="4347567" cy="1306949"/>
          </a:xfrm>
          <a:prstGeom prst="roundRect">
            <a:avLst>
              <a:gd name="adj" fmla="val 7289"/>
            </a:avLst>
          </a:prstGeom>
          <a:solidFill>
            <a:srgbClr val="FBE1D0"/>
          </a:solidFill>
          <a:ln w="7620">
            <a:solidFill>
              <a:srgbClr val="E1C7B6"/>
            </a:solidFill>
            <a:prstDash val="solid"/>
          </a:ln>
        </p:spPr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8089" y="4496633"/>
            <a:ext cx="318968" cy="398621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5368171" y="42693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Automatic Scaling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5368171" y="4759762"/>
            <a:ext cx="66074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Accommodates increased traffic during high-demand periods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5254704" y="5334238"/>
            <a:ext cx="8468558" cy="15240"/>
          </a:xfrm>
          <a:prstGeom prst="roundRect">
            <a:avLst>
              <a:gd name="adj" fmla="val 625116"/>
            </a:avLst>
          </a:prstGeom>
          <a:solidFill>
            <a:srgbClr val="E1C7B6"/>
          </a:solidFill>
          <a:ln/>
        </p:spPr>
      </p:sp>
      <p:sp>
        <p:nvSpPr>
          <p:cNvPr id="13" name="Shape 9"/>
          <p:cNvSpPr/>
          <p:nvPr/>
        </p:nvSpPr>
        <p:spPr>
          <a:xfrm>
            <a:off x="793790" y="5462826"/>
            <a:ext cx="6521410" cy="1306949"/>
          </a:xfrm>
          <a:prstGeom prst="roundRect">
            <a:avLst>
              <a:gd name="adj" fmla="val 7289"/>
            </a:avLst>
          </a:prstGeom>
          <a:solidFill>
            <a:srgbClr val="FBE1D0"/>
          </a:solidFill>
          <a:ln w="7620">
            <a:solidFill>
              <a:srgbClr val="E1C7B6"/>
            </a:solidFill>
            <a:prstDash val="solid"/>
          </a:ln>
        </p:spPr>
      </p:sp>
      <p:pic>
        <p:nvPicPr>
          <p:cNvPr id="1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5011" y="5916930"/>
            <a:ext cx="318968" cy="398621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7542014" y="568964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Enhanced Security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7542014" y="6180058"/>
            <a:ext cx="567940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Encryption, access controls, and automated backups</a:t>
            </a:r>
            <a:endParaRPr lang="en-US" sz="1750" dirty="0"/>
          </a:p>
        </p:txBody>
      </p:sp>
      <p:pic>
        <p:nvPicPr>
          <p:cNvPr id="17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07735" y="228600"/>
            <a:ext cx="1094065" cy="426601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85165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Disadvantages: Connectivity &amp; Cost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609374"/>
            <a:ext cx="170021" cy="2157413"/>
          </a:xfrm>
          <a:prstGeom prst="roundRect">
            <a:avLst>
              <a:gd name="adj" fmla="val 56033"/>
            </a:avLst>
          </a:prstGeom>
          <a:solidFill>
            <a:srgbClr val="FBE1D0"/>
          </a:solidFill>
          <a:ln w="7620">
            <a:solidFill>
              <a:srgbClr val="E1C7B6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790373" y="2609374"/>
            <a:ext cx="291274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Internet Dependency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790373" y="3099792"/>
            <a:ext cx="704623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Requires stable connection. Poor connectivity leads to slow performance or unavailability.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790373" y="3961686"/>
            <a:ext cx="704623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Latency affects user experience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6790373" y="4403884"/>
            <a:ext cx="704623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Server location impacts speed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6620351" y="4993600"/>
            <a:ext cx="170021" cy="2157413"/>
          </a:xfrm>
          <a:prstGeom prst="roundRect">
            <a:avLst>
              <a:gd name="adj" fmla="val 56033"/>
            </a:avLst>
          </a:prstGeom>
          <a:solidFill>
            <a:srgbClr val="FBE1D0"/>
          </a:solidFill>
          <a:ln w="7620">
            <a:solidFill>
              <a:srgbClr val="E1C7B6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7130534" y="49936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Cost Considerations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7130534" y="5484019"/>
            <a:ext cx="670607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Subscription models can become expensive as applications scale.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7130534" y="6345912"/>
            <a:ext cx="6706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Hidden fees for data transfer or storage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7130534" y="6788110"/>
            <a:ext cx="6706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Unexpected cost increases</a:t>
            </a:r>
            <a:endParaRPr lang="en-US" sz="1750" dirty="0"/>
          </a:p>
        </p:txBody>
      </p:sp>
      <p:pic>
        <p:nvPicPr>
          <p:cNvPr id="1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07735" y="228600"/>
            <a:ext cx="1094065" cy="426601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51109"/>
            <a:ext cx="1035177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Disadvantages: Complexity &amp; Lock-in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857256" y="28615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Learning Curve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351967"/>
            <a:ext cx="389870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Challenging for developers new to cloud technologies</a:t>
            </a:r>
            <a:endParaRPr lang="en-US" sz="17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6731" y="3176588"/>
            <a:ext cx="339328" cy="42422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937790" y="28615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Data Consistency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9937790" y="3351967"/>
            <a:ext cx="3898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Ensuring consistency across distributed systems is difficult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2604" y="3565088"/>
            <a:ext cx="339328" cy="42422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937790" y="53141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Vendor Lock-in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937790" y="5804535"/>
            <a:ext cx="3898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Relying on specific providers limits flexibility</a:t>
            </a:r>
            <a:endParaRPr lang="en-US" sz="17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4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64103" y="5790962"/>
            <a:ext cx="339328" cy="424220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1857256" y="53141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Provider Instability</a:t>
            </a:r>
            <a:endParaRPr lang="en-US" sz="2200" dirty="0"/>
          </a:p>
        </p:txBody>
      </p:sp>
      <p:sp>
        <p:nvSpPr>
          <p:cNvPr id="16" name="Text 8"/>
          <p:cNvSpPr/>
          <p:nvPr/>
        </p:nvSpPr>
        <p:spPr>
          <a:xfrm>
            <a:off x="793790" y="5804535"/>
            <a:ext cx="389870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Applications impacted by provider outages</a:t>
            </a:r>
            <a:endParaRPr lang="en-US" sz="1750" dirty="0"/>
          </a:p>
        </p:txBody>
      </p:sp>
      <p:pic>
        <p:nvPicPr>
          <p:cNvPr id="17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8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38230" y="5402461"/>
            <a:ext cx="339328" cy="424220"/>
          </a:xfrm>
          <a:prstGeom prst="rect">
            <a:avLst/>
          </a:prstGeom>
        </p:spPr>
      </p:pic>
      <p:pic>
        <p:nvPicPr>
          <p:cNvPr id="19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307735" y="228600"/>
            <a:ext cx="1094065" cy="426601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69275"/>
            <a:ext cx="6417588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Choosing the Right Database</a:t>
            </a:r>
            <a:endParaRPr lang="en-US" sz="3550" dirty="0"/>
          </a:p>
        </p:txBody>
      </p:sp>
      <p:sp>
        <p:nvSpPr>
          <p:cNvPr id="4" name="Shape 1"/>
          <p:cNvSpPr/>
          <p:nvPr/>
        </p:nvSpPr>
        <p:spPr>
          <a:xfrm>
            <a:off x="793790" y="1708428"/>
            <a:ext cx="7556421" cy="5651897"/>
          </a:xfrm>
          <a:prstGeom prst="roundRect">
            <a:avLst>
              <a:gd name="adj" fmla="val 1348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801410" y="1716048"/>
            <a:ext cx="7541181" cy="52316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982861" y="1832491"/>
            <a:ext cx="3403878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Firebase Firestore</a:t>
            </a:r>
            <a:endParaRPr lang="en-US" sz="1400" dirty="0"/>
          </a:p>
        </p:txBody>
      </p:sp>
      <p:sp>
        <p:nvSpPr>
          <p:cNvPr id="7" name="Text 4"/>
          <p:cNvSpPr/>
          <p:nvPr/>
        </p:nvSpPr>
        <p:spPr>
          <a:xfrm>
            <a:off x="4757261" y="1832491"/>
            <a:ext cx="3403878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Real-time apps, social media, chat</a:t>
            </a:r>
            <a:endParaRPr lang="en-US" sz="1400" dirty="0"/>
          </a:p>
        </p:txBody>
      </p:sp>
      <p:sp>
        <p:nvSpPr>
          <p:cNvPr id="8" name="Shape 5"/>
          <p:cNvSpPr/>
          <p:nvPr/>
        </p:nvSpPr>
        <p:spPr>
          <a:xfrm>
            <a:off x="801410" y="2239208"/>
            <a:ext cx="7541181" cy="813435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982861" y="2355652"/>
            <a:ext cx="3403878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Firebase Realtime</a:t>
            </a:r>
            <a:endParaRPr lang="en-US" sz="1400" dirty="0"/>
          </a:p>
        </p:txBody>
      </p:sp>
      <p:sp>
        <p:nvSpPr>
          <p:cNvPr id="10" name="Text 7"/>
          <p:cNvSpPr/>
          <p:nvPr/>
        </p:nvSpPr>
        <p:spPr>
          <a:xfrm>
            <a:off x="4757261" y="2355652"/>
            <a:ext cx="3403878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Fast updates, sports scores, simple data</a:t>
            </a:r>
            <a:endParaRPr lang="en-US" sz="1400" dirty="0"/>
          </a:p>
        </p:txBody>
      </p:sp>
      <p:sp>
        <p:nvSpPr>
          <p:cNvPr id="11" name="Shape 8"/>
          <p:cNvSpPr/>
          <p:nvPr/>
        </p:nvSpPr>
        <p:spPr>
          <a:xfrm>
            <a:off x="801410" y="3052643"/>
            <a:ext cx="7541181" cy="81343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982861" y="3169087"/>
            <a:ext cx="3403878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DynamoDB</a:t>
            </a:r>
            <a:endParaRPr lang="en-US" sz="1400" dirty="0"/>
          </a:p>
        </p:txBody>
      </p:sp>
      <p:sp>
        <p:nvSpPr>
          <p:cNvPr id="13" name="Text 10"/>
          <p:cNvSpPr/>
          <p:nvPr/>
        </p:nvSpPr>
        <p:spPr>
          <a:xfrm>
            <a:off x="4757261" y="3169087"/>
            <a:ext cx="3403878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High-traffic, e-commerce, scalability needs</a:t>
            </a:r>
            <a:endParaRPr lang="en-US" sz="1400" dirty="0"/>
          </a:p>
        </p:txBody>
      </p:sp>
      <p:sp>
        <p:nvSpPr>
          <p:cNvPr id="14" name="Shape 11"/>
          <p:cNvSpPr/>
          <p:nvPr/>
        </p:nvSpPr>
        <p:spPr>
          <a:xfrm>
            <a:off x="801410" y="3866078"/>
            <a:ext cx="7541181" cy="813435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5" name="Text 12"/>
          <p:cNvSpPr/>
          <p:nvPr/>
        </p:nvSpPr>
        <p:spPr>
          <a:xfrm>
            <a:off x="982861" y="3982522"/>
            <a:ext cx="3403878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MongoDB Atlas</a:t>
            </a:r>
            <a:endParaRPr lang="en-US" sz="1400" dirty="0"/>
          </a:p>
        </p:txBody>
      </p:sp>
      <p:sp>
        <p:nvSpPr>
          <p:cNvPr id="16" name="Text 13"/>
          <p:cNvSpPr/>
          <p:nvPr/>
        </p:nvSpPr>
        <p:spPr>
          <a:xfrm>
            <a:off x="4757261" y="3982522"/>
            <a:ext cx="3403878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Complex queries, flexible schema requirements</a:t>
            </a:r>
            <a:endParaRPr lang="en-US" sz="1400" dirty="0"/>
          </a:p>
        </p:txBody>
      </p:sp>
      <p:sp>
        <p:nvSpPr>
          <p:cNvPr id="17" name="Shape 14"/>
          <p:cNvSpPr/>
          <p:nvPr/>
        </p:nvSpPr>
        <p:spPr>
          <a:xfrm>
            <a:off x="801410" y="4679513"/>
            <a:ext cx="7541181" cy="52316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8" name="Text 15"/>
          <p:cNvSpPr/>
          <p:nvPr/>
        </p:nvSpPr>
        <p:spPr>
          <a:xfrm>
            <a:off x="982861" y="4795957"/>
            <a:ext cx="3403878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Cosmos DB</a:t>
            </a:r>
            <a:endParaRPr lang="en-US" sz="1400" dirty="0"/>
          </a:p>
        </p:txBody>
      </p:sp>
      <p:sp>
        <p:nvSpPr>
          <p:cNvPr id="19" name="Text 16"/>
          <p:cNvSpPr/>
          <p:nvPr/>
        </p:nvSpPr>
        <p:spPr>
          <a:xfrm>
            <a:off x="4757261" y="4795957"/>
            <a:ext cx="3403878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Global distribution, multi-region apps</a:t>
            </a:r>
            <a:endParaRPr lang="en-US" sz="1400" dirty="0"/>
          </a:p>
        </p:txBody>
      </p:sp>
      <p:sp>
        <p:nvSpPr>
          <p:cNvPr id="20" name="Shape 17"/>
          <p:cNvSpPr/>
          <p:nvPr/>
        </p:nvSpPr>
        <p:spPr>
          <a:xfrm>
            <a:off x="801410" y="5202674"/>
            <a:ext cx="7541181" cy="813435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1" name="Text 18"/>
          <p:cNvSpPr/>
          <p:nvPr/>
        </p:nvSpPr>
        <p:spPr>
          <a:xfrm>
            <a:off x="982861" y="5319117"/>
            <a:ext cx="3403878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Realm</a:t>
            </a:r>
            <a:endParaRPr lang="en-US" sz="1400" dirty="0"/>
          </a:p>
        </p:txBody>
      </p:sp>
      <p:sp>
        <p:nvSpPr>
          <p:cNvPr id="22" name="Text 19"/>
          <p:cNvSpPr/>
          <p:nvPr/>
        </p:nvSpPr>
        <p:spPr>
          <a:xfrm>
            <a:off x="4757261" y="5319117"/>
            <a:ext cx="3403878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Offline-first mobile apps, fitness tracking</a:t>
            </a:r>
            <a:endParaRPr lang="en-US" sz="1400" dirty="0"/>
          </a:p>
        </p:txBody>
      </p:sp>
      <p:sp>
        <p:nvSpPr>
          <p:cNvPr id="23" name="Shape 20"/>
          <p:cNvSpPr/>
          <p:nvPr/>
        </p:nvSpPr>
        <p:spPr>
          <a:xfrm>
            <a:off x="801410" y="6016109"/>
            <a:ext cx="7541181" cy="81343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4" name="Text 21"/>
          <p:cNvSpPr/>
          <p:nvPr/>
        </p:nvSpPr>
        <p:spPr>
          <a:xfrm>
            <a:off x="982861" y="6132552"/>
            <a:ext cx="3403878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Couchbase</a:t>
            </a:r>
            <a:endParaRPr lang="en-US" sz="1400" dirty="0"/>
          </a:p>
        </p:txBody>
      </p:sp>
      <p:sp>
        <p:nvSpPr>
          <p:cNvPr id="25" name="Text 22"/>
          <p:cNvSpPr/>
          <p:nvPr/>
        </p:nvSpPr>
        <p:spPr>
          <a:xfrm>
            <a:off x="4757261" y="6132552"/>
            <a:ext cx="3403878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Fast access, gaming, performance-critical</a:t>
            </a:r>
            <a:endParaRPr lang="en-US" sz="1400" dirty="0"/>
          </a:p>
        </p:txBody>
      </p:sp>
      <p:sp>
        <p:nvSpPr>
          <p:cNvPr id="26" name="Shape 23"/>
          <p:cNvSpPr/>
          <p:nvPr/>
        </p:nvSpPr>
        <p:spPr>
          <a:xfrm>
            <a:off x="801410" y="6829544"/>
            <a:ext cx="7541181" cy="52316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7" name="Text 24"/>
          <p:cNvSpPr/>
          <p:nvPr/>
        </p:nvSpPr>
        <p:spPr>
          <a:xfrm>
            <a:off x="982861" y="6945987"/>
            <a:ext cx="3403878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Supabase</a:t>
            </a:r>
            <a:endParaRPr lang="en-US" sz="1400" dirty="0"/>
          </a:p>
        </p:txBody>
      </p:sp>
      <p:sp>
        <p:nvSpPr>
          <p:cNvPr id="28" name="Text 25"/>
          <p:cNvSpPr/>
          <p:nvPr/>
        </p:nvSpPr>
        <p:spPr>
          <a:xfrm>
            <a:off x="4757261" y="6945987"/>
            <a:ext cx="3403878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Collaborative apps, SQL preference</a:t>
            </a:r>
            <a:endParaRPr lang="en-US" sz="14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8868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Key Takeaways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2050971"/>
            <a:ext cx="3608070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8+</a:t>
            </a:r>
            <a:endParaRPr lang="en-US" sz="5850" dirty="0"/>
          </a:p>
        </p:txBody>
      </p:sp>
      <p:sp>
        <p:nvSpPr>
          <p:cNvPr id="5" name="Text 2"/>
          <p:cNvSpPr/>
          <p:nvPr/>
        </p:nvSpPr>
        <p:spPr>
          <a:xfrm>
            <a:off x="1180148" y="30827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Database Options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3573185"/>
            <a:ext cx="36080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Major remote database solutions available for mobile development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4742021" y="2050971"/>
            <a:ext cx="360818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4</a:t>
            </a:r>
            <a:endParaRPr lang="en-US" sz="5850" dirty="0"/>
          </a:p>
        </p:txBody>
      </p:sp>
      <p:sp>
        <p:nvSpPr>
          <p:cNvPr id="8" name="Text 5"/>
          <p:cNvSpPr/>
          <p:nvPr/>
        </p:nvSpPr>
        <p:spPr>
          <a:xfrm>
            <a:off x="5128498" y="30827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Key Advantages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742021" y="3573185"/>
            <a:ext cx="3608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Accessibility, real-time sync, scalability, security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2767846" y="5092779"/>
            <a:ext cx="360818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4</a:t>
            </a:r>
            <a:endParaRPr lang="en-US" sz="5850" dirty="0"/>
          </a:p>
        </p:txBody>
      </p:sp>
      <p:sp>
        <p:nvSpPr>
          <p:cNvPr id="11" name="Text 8"/>
          <p:cNvSpPr/>
          <p:nvPr/>
        </p:nvSpPr>
        <p:spPr>
          <a:xfrm>
            <a:off x="3154323" y="612457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Challenges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2767846" y="6614993"/>
            <a:ext cx="3608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Connectivity, cost, complexity, vendor lock-in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983950"/>
            <a:ext cx="786657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What is a Remote Database?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032891"/>
            <a:ext cx="4196358" cy="2047994"/>
          </a:xfrm>
          <a:prstGeom prst="roundRect">
            <a:avLst>
              <a:gd name="adj" fmla="val 4652"/>
            </a:avLst>
          </a:prstGeom>
          <a:solidFill>
            <a:srgbClr val="FBE1D0"/>
          </a:solidFill>
          <a:ln w="7620">
            <a:solidFill>
              <a:srgbClr val="E1C7B6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8224" y="526732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Cloud-Based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8224" y="5757743"/>
            <a:ext cx="372749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Hosted on servers rather than local devices. Accessible from anywhere.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216962" y="5032891"/>
            <a:ext cx="4196358" cy="2047994"/>
          </a:xfrm>
          <a:prstGeom prst="roundRect">
            <a:avLst>
              <a:gd name="adj" fmla="val 4652"/>
            </a:avLst>
          </a:prstGeom>
          <a:solidFill>
            <a:srgbClr val="FBE1D0"/>
          </a:solidFill>
          <a:ln w="7620">
            <a:solidFill>
              <a:srgbClr val="E1C7B6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5451396" y="526732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Multi-User Access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451396" y="5757743"/>
            <a:ext cx="372749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Multiple users can access the same data from different devices or locations.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9640133" y="5032891"/>
            <a:ext cx="4196358" cy="2047994"/>
          </a:xfrm>
          <a:prstGeom prst="roundRect">
            <a:avLst>
              <a:gd name="adj" fmla="val 4652"/>
            </a:avLst>
          </a:prstGeom>
          <a:solidFill>
            <a:srgbClr val="FBE1D0"/>
          </a:solidFill>
          <a:ln w="7620">
            <a:solidFill>
              <a:srgbClr val="E1C7B6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874568" y="526732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Essential For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874568" y="5757743"/>
            <a:ext cx="372749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Real-time synchronization, large-scale data storage, and collaborative features.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07594"/>
            <a:ext cx="944487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Popular Remote Database Options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2313861" y="31805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Firebase Solutions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670935"/>
            <a:ext cx="435530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Firestore and Realtime Database</a:t>
            </a:r>
            <a:endParaRPr lang="en-US" sz="17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89258" y="2870002"/>
            <a:ext cx="3651885" cy="3651885"/>
          </a:xfrm>
          <a:prstGeom prst="rect">
            <a:avLst/>
          </a:prstGeom>
        </p:spPr>
      </p:pic>
      <p:sp>
        <p:nvSpPr>
          <p:cNvPr id="6" name="Shape 3"/>
          <p:cNvSpPr/>
          <p:nvPr/>
        </p:nvSpPr>
        <p:spPr>
          <a:xfrm>
            <a:off x="5609868" y="3379351"/>
            <a:ext cx="566976" cy="566976"/>
          </a:xfrm>
          <a:prstGeom prst="roundRect">
            <a:avLst>
              <a:gd name="adj" fmla="val 1611154"/>
            </a:avLst>
          </a:prstGeom>
          <a:solidFill>
            <a:srgbClr val="FBE1D0"/>
          </a:solidFill>
          <a:ln w="7620">
            <a:solidFill>
              <a:srgbClr val="E1C7B6"/>
            </a:solidFill>
            <a:prstDash val="solid"/>
          </a:ln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5721" y="3503295"/>
            <a:ext cx="255151" cy="31896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9481304" y="287809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Amazon DynamoDB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9481304" y="3368516"/>
            <a:ext cx="435530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AWS-powered NoSQL database</a:t>
            </a:r>
            <a:endParaRPr lang="en-US" sz="175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9258" y="2870002"/>
            <a:ext cx="3651885" cy="3651885"/>
          </a:xfrm>
          <a:prstGeom prst="rect">
            <a:avLst/>
          </a:prstGeom>
        </p:spPr>
      </p:pic>
      <p:sp>
        <p:nvSpPr>
          <p:cNvPr id="11" name="Shape 6"/>
          <p:cNvSpPr/>
          <p:nvPr/>
        </p:nvSpPr>
        <p:spPr>
          <a:xfrm>
            <a:off x="7574756" y="2740938"/>
            <a:ext cx="566976" cy="566976"/>
          </a:xfrm>
          <a:prstGeom prst="roundRect">
            <a:avLst>
              <a:gd name="adj" fmla="val 1611154"/>
            </a:avLst>
          </a:prstGeom>
          <a:solidFill>
            <a:srgbClr val="FBE1D0"/>
          </a:solidFill>
          <a:ln w="7620">
            <a:solidFill>
              <a:srgbClr val="E1C7B6"/>
            </a:solidFill>
            <a:prstDash val="solid"/>
          </a:ln>
        </p:spPr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0609" y="2864882"/>
            <a:ext cx="255151" cy="318968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9594771" y="408777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MongoDB Atlas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9594771" y="4578191"/>
            <a:ext cx="424184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Cloud-based MongoDB solution</a:t>
            </a:r>
            <a:endParaRPr lang="en-US" sz="1750" dirty="0"/>
          </a:p>
        </p:txBody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9258" y="2870002"/>
            <a:ext cx="3651885" cy="3651885"/>
          </a:xfrm>
          <a:prstGeom prst="rect">
            <a:avLst/>
          </a:prstGeom>
        </p:spPr>
      </p:pic>
      <p:sp>
        <p:nvSpPr>
          <p:cNvPr id="16" name="Shape 9"/>
          <p:cNvSpPr/>
          <p:nvPr/>
        </p:nvSpPr>
        <p:spPr>
          <a:xfrm>
            <a:off x="8789075" y="4412456"/>
            <a:ext cx="566976" cy="566976"/>
          </a:xfrm>
          <a:prstGeom prst="roundRect">
            <a:avLst>
              <a:gd name="adj" fmla="val 1611154"/>
            </a:avLst>
          </a:prstGeom>
          <a:solidFill>
            <a:srgbClr val="FBE1D0"/>
          </a:solidFill>
          <a:ln w="7620">
            <a:solidFill>
              <a:srgbClr val="E1C7B6"/>
            </a:solidFill>
            <a:prstDash val="solid"/>
          </a:ln>
        </p:spPr>
      </p:sp>
      <p:pic>
        <p:nvPicPr>
          <p:cNvPr id="1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44928" y="4536400"/>
            <a:ext cx="255151" cy="318968"/>
          </a:xfrm>
          <a:prstGeom prst="rect">
            <a:avLst/>
          </a:prstGeom>
        </p:spPr>
      </p:pic>
      <p:sp>
        <p:nvSpPr>
          <p:cNvPr id="18" name="Text 10"/>
          <p:cNvSpPr/>
          <p:nvPr/>
        </p:nvSpPr>
        <p:spPr>
          <a:xfrm>
            <a:off x="9481304" y="52974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Azure Cosmos DB</a:t>
            </a:r>
            <a:endParaRPr lang="en-US" sz="2200" dirty="0"/>
          </a:p>
        </p:txBody>
      </p:sp>
      <p:sp>
        <p:nvSpPr>
          <p:cNvPr id="19" name="Text 11"/>
          <p:cNvSpPr/>
          <p:nvPr/>
        </p:nvSpPr>
        <p:spPr>
          <a:xfrm>
            <a:off x="9481304" y="5787866"/>
            <a:ext cx="435530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Microsoft's globally distributed database</a:t>
            </a:r>
            <a:endParaRPr lang="en-US" sz="1750" dirty="0"/>
          </a:p>
        </p:txBody>
      </p:sp>
      <p:pic>
        <p:nvPicPr>
          <p:cNvPr id="20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89258" y="2870002"/>
            <a:ext cx="3651885" cy="3651885"/>
          </a:xfrm>
          <a:prstGeom prst="rect">
            <a:avLst/>
          </a:prstGeom>
        </p:spPr>
      </p:pic>
      <p:sp>
        <p:nvSpPr>
          <p:cNvPr id="21" name="Shape 12"/>
          <p:cNvSpPr/>
          <p:nvPr/>
        </p:nvSpPr>
        <p:spPr>
          <a:xfrm>
            <a:off x="7574756" y="6083856"/>
            <a:ext cx="566976" cy="566976"/>
          </a:xfrm>
          <a:prstGeom prst="roundRect">
            <a:avLst>
              <a:gd name="adj" fmla="val 1611154"/>
            </a:avLst>
          </a:prstGeom>
          <a:solidFill>
            <a:srgbClr val="FBE1D0"/>
          </a:solidFill>
          <a:ln w="7620">
            <a:solidFill>
              <a:srgbClr val="E1C7B6"/>
            </a:solidFill>
            <a:prstDash val="solid"/>
          </a:ln>
        </p:spPr>
      </p:sp>
      <p:pic>
        <p:nvPicPr>
          <p:cNvPr id="22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30609" y="6207800"/>
            <a:ext cx="255151" cy="318968"/>
          </a:xfrm>
          <a:prstGeom prst="rect">
            <a:avLst/>
          </a:prstGeom>
        </p:spPr>
      </p:pic>
      <p:sp>
        <p:nvSpPr>
          <p:cNvPr id="23" name="Text 13"/>
          <p:cNvSpPr/>
          <p:nvPr/>
        </p:nvSpPr>
        <p:spPr>
          <a:xfrm>
            <a:off x="2313861" y="517648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Other Solutions</a:t>
            </a:r>
            <a:endParaRPr lang="en-US" sz="2200" dirty="0"/>
          </a:p>
        </p:txBody>
      </p:sp>
      <p:sp>
        <p:nvSpPr>
          <p:cNvPr id="24" name="Text 14"/>
          <p:cNvSpPr/>
          <p:nvPr/>
        </p:nvSpPr>
        <p:spPr>
          <a:xfrm>
            <a:off x="793790" y="5666899"/>
            <a:ext cx="435530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Realm, Couchbase, Supabase</a:t>
            </a:r>
            <a:endParaRPr lang="en-US" sz="1750" dirty="0"/>
          </a:p>
        </p:txBody>
      </p:sp>
      <p:pic>
        <p:nvPicPr>
          <p:cNvPr id="25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89258" y="2870002"/>
            <a:ext cx="3651885" cy="3651885"/>
          </a:xfrm>
          <a:prstGeom prst="rect">
            <a:avLst/>
          </a:prstGeom>
        </p:spPr>
      </p:pic>
      <p:sp>
        <p:nvSpPr>
          <p:cNvPr id="26" name="Shape 15"/>
          <p:cNvSpPr/>
          <p:nvPr/>
        </p:nvSpPr>
        <p:spPr>
          <a:xfrm>
            <a:off x="5609868" y="5445443"/>
            <a:ext cx="566976" cy="566976"/>
          </a:xfrm>
          <a:prstGeom prst="roundRect">
            <a:avLst>
              <a:gd name="adj" fmla="val 1611154"/>
            </a:avLst>
          </a:prstGeom>
          <a:solidFill>
            <a:srgbClr val="FBE1D0"/>
          </a:solidFill>
          <a:ln w="7620">
            <a:solidFill>
              <a:srgbClr val="E1C7B6"/>
            </a:solidFill>
            <a:prstDash val="solid"/>
          </a:ln>
        </p:spPr>
      </p:sp>
      <p:pic>
        <p:nvPicPr>
          <p:cNvPr id="27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65721" y="5569387"/>
            <a:ext cx="255151" cy="318968"/>
          </a:xfrm>
          <a:prstGeom prst="rect">
            <a:avLst/>
          </a:prstGeom>
        </p:spPr>
      </p:pic>
      <p:pic>
        <p:nvPicPr>
          <p:cNvPr id="28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307735" y="228600"/>
            <a:ext cx="1094065" cy="42660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66843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Firebase Firestore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471737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BE1D0"/>
          </a:solidFill>
          <a:ln w="7620">
            <a:solidFill>
              <a:srgbClr val="E1C7B6"/>
            </a:solidFill>
            <a:prstDash val="solid"/>
          </a:ln>
        </p:spPr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860" y="4759881"/>
            <a:ext cx="340162" cy="42529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530906" y="4795242"/>
            <a:ext cx="378761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Document-Based Structure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1530906" y="5285661"/>
            <a:ext cx="564261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Stores data in documents and collections.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7457003" y="471737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BE1D0"/>
          </a:solidFill>
          <a:ln w="7620">
            <a:solidFill>
              <a:srgbClr val="E1C7B6"/>
            </a:solidFill>
            <a:prstDash val="solid"/>
          </a:ln>
        </p:spPr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2074" y="4759881"/>
            <a:ext cx="340162" cy="42529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8194119" y="4795242"/>
            <a:ext cx="299608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Perfect for Chat Apps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8194119" y="5285661"/>
            <a:ext cx="56426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Each message stored as a document within a collection.</a:t>
            </a:r>
            <a:endParaRPr lang="en-US" sz="1750" dirty="0"/>
          </a:p>
        </p:txBody>
      </p:sp>
      <p:sp>
        <p:nvSpPr>
          <p:cNvPr id="12" name="Shape 7"/>
          <p:cNvSpPr/>
          <p:nvPr/>
        </p:nvSpPr>
        <p:spPr>
          <a:xfrm>
            <a:off x="793790" y="646509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BE1D0"/>
          </a:solidFill>
          <a:ln w="7620">
            <a:solidFill>
              <a:srgbClr val="E1C7B6"/>
            </a:solidFill>
            <a:prstDash val="solid"/>
          </a:ln>
        </p:spPr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860" y="6507599"/>
            <a:ext cx="340162" cy="425291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530906" y="6542961"/>
            <a:ext cx="296513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Ideal for Social Media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1530906" y="7033379"/>
            <a:ext cx="564261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Efficiently stores profiles, posts, and comments.</a:t>
            </a:r>
            <a:endParaRPr lang="en-US" sz="1750" dirty="0"/>
          </a:p>
        </p:txBody>
      </p:sp>
      <p:sp>
        <p:nvSpPr>
          <p:cNvPr id="16" name="Shape 10"/>
          <p:cNvSpPr/>
          <p:nvPr/>
        </p:nvSpPr>
        <p:spPr>
          <a:xfrm>
            <a:off x="7457003" y="646509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BE1D0"/>
          </a:solidFill>
          <a:ln w="7620">
            <a:solidFill>
              <a:srgbClr val="E1C7B6"/>
            </a:solidFill>
            <a:prstDash val="solid"/>
          </a:ln>
        </p:spPr>
      </p:sp>
      <p:pic>
        <p:nvPicPr>
          <p:cNvPr id="17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42074" y="6507599"/>
            <a:ext cx="340162" cy="425291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8194119" y="654296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Real-Time Updates</a:t>
            </a:r>
            <a:endParaRPr lang="en-US" sz="2200" dirty="0"/>
          </a:p>
        </p:txBody>
      </p:sp>
      <p:sp>
        <p:nvSpPr>
          <p:cNvPr id="19" name="Text 12"/>
          <p:cNvSpPr/>
          <p:nvPr/>
        </p:nvSpPr>
        <p:spPr>
          <a:xfrm>
            <a:off x="8194119" y="7033379"/>
            <a:ext cx="564261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Changes appear instantly for all users.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19455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Firebase Realtime Database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190" y="2952274"/>
            <a:ext cx="1134070" cy="13608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754422" y="3179088"/>
            <a:ext cx="284428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JSON Tree Structure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754422" y="3669506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Stores data as a single JSON tree.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0190" y="4313158"/>
            <a:ext cx="1134070" cy="136088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754422" y="453997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Fast Updates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754422" y="5030391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Ideal for applications requiring rapid data changes.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5674042"/>
            <a:ext cx="1134070" cy="136088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754422" y="590085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Sports App Example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754422" y="6391275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Handles live score updates with immediate visibility.</a:t>
            </a:r>
            <a:endParaRPr lang="en-US" sz="17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07735" y="228600"/>
            <a:ext cx="1094065" cy="42660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68460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Amazon DynamoDB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1048941" y="1733550"/>
            <a:ext cx="30480" cy="5811441"/>
          </a:xfrm>
          <a:prstGeom prst="roundRect">
            <a:avLst>
              <a:gd name="adj" fmla="val 312558"/>
            </a:avLst>
          </a:prstGeom>
          <a:solidFill>
            <a:srgbClr val="E1C7B6"/>
          </a:solidFill>
          <a:ln/>
        </p:spPr>
      </p:sp>
      <p:sp>
        <p:nvSpPr>
          <p:cNvPr id="5" name="Shape 2"/>
          <p:cNvSpPr/>
          <p:nvPr/>
        </p:nvSpPr>
        <p:spPr>
          <a:xfrm>
            <a:off x="1273612" y="1973461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E1C7B6"/>
          </a:solidFill>
          <a:ln/>
        </p:spPr>
      </p:sp>
      <p:sp>
        <p:nvSpPr>
          <p:cNvPr id="6" name="Shape 3"/>
          <p:cNvSpPr/>
          <p:nvPr/>
        </p:nvSpPr>
        <p:spPr>
          <a:xfrm>
            <a:off x="793790" y="173355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BE1D0"/>
          </a:solidFill>
          <a:ln w="7620">
            <a:solidFill>
              <a:srgbClr val="E1C7B6"/>
            </a:solidFill>
            <a:prstDash val="solid"/>
          </a:ln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860" y="1776055"/>
            <a:ext cx="340162" cy="425291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2183011" y="1811417"/>
            <a:ext cx="303740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AWS-Powered NoSQL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2183011" y="2301835"/>
            <a:ext cx="616719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Fully managed database service with predictable performance.</a:t>
            </a:r>
            <a:endParaRPr lang="en-US" sz="1750" dirty="0"/>
          </a:p>
        </p:txBody>
      </p:sp>
      <p:sp>
        <p:nvSpPr>
          <p:cNvPr id="10" name="Shape 6"/>
          <p:cNvSpPr/>
          <p:nvPr/>
        </p:nvSpPr>
        <p:spPr>
          <a:xfrm>
            <a:off x="1273612" y="3721179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E1C7B6"/>
          </a:solidFill>
          <a:ln/>
        </p:spPr>
      </p:sp>
      <p:sp>
        <p:nvSpPr>
          <p:cNvPr id="11" name="Shape 7"/>
          <p:cNvSpPr/>
          <p:nvPr/>
        </p:nvSpPr>
        <p:spPr>
          <a:xfrm>
            <a:off x="793790" y="348126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BE1D0"/>
          </a:solidFill>
          <a:ln w="7620">
            <a:solidFill>
              <a:srgbClr val="E1C7B6"/>
            </a:solidFill>
            <a:prstDash val="solid"/>
          </a:ln>
        </p:spPr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860" y="3523774"/>
            <a:ext cx="340162" cy="425291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2183011" y="355913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Table Organization</a:t>
            </a:r>
            <a:endParaRPr lang="en-US" sz="2200" dirty="0"/>
          </a:p>
        </p:txBody>
      </p:sp>
      <p:sp>
        <p:nvSpPr>
          <p:cNvPr id="14" name="Text 9"/>
          <p:cNvSpPr/>
          <p:nvPr/>
        </p:nvSpPr>
        <p:spPr>
          <a:xfrm>
            <a:off x="2183011" y="4049554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 organized into tables with items and attributes.</a:t>
            </a:r>
            <a:endParaRPr lang="en-US" sz="1750" dirty="0"/>
          </a:p>
        </p:txBody>
      </p:sp>
      <p:sp>
        <p:nvSpPr>
          <p:cNvPr id="15" name="Shape 10"/>
          <p:cNvSpPr/>
          <p:nvPr/>
        </p:nvSpPr>
        <p:spPr>
          <a:xfrm>
            <a:off x="1273612" y="5105995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E1C7B6"/>
          </a:solidFill>
          <a:ln/>
        </p:spPr>
      </p:sp>
      <p:sp>
        <p:nvSpPr>
          <p:cNvPr id="16" name="Shape 11"/>
          <p:cNvSpPr/>
          <p:nvPr/>
        </p:nvSpPr>
        <p:spPr>
          <a:xfrm>
            <a:off x="793790" y="486608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BE1D0"/>
          </a:solidFill>
          <a:ln w="7620">
            <a:solidFill>
              <a:srgbClr val="E1C7B6"/>
            </a:solidFill>
            <a:prstDash val="solid"/>
          </a:ln>
        </p:spPr>
      </p:sp>
      <p:pic>
        <p:nvPicPr>
          <p:cNvPr id="17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860" y="4908590"/>
            <a:ext cx="340162" cy="425291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2183011" y="4943951"/>
            <a:ext cx="286083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Seamless Scalability</a:t>
            </a:r>
            <a:endParaRPr lang="en-US" sz="2200" dirty="0"/>
          </a:p>
        </p:txBody>
      </p:sp>
      <p:sp>
        <p:nvSpPr>
          <p:cNvPr id="19" name="Text 13"/>
          <p:cNvSpPr/>
          <p:nvPr/>
        </p:nvSpPr>
        <p:spPr>
          <a:xfrm>
            <a:off x="2183011" y="5434370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Handles high-traffic applications with ease.</a:t>
            </a:r>
            <a:endParaRPr lang="en-US" sz="1750" dirty="0"/>
          </a:p>
        </p:txBody>
      </p:sp>
      <p:sp>
        <p:nvSpPr>
          <p:cNvPr id="20" name="Shape 14"/>
          <p:cNvSpPr/>
          <p:nvPr/>
        </p:nvSpPr>
        <p:spPr>
          <a:xfrm>
            <a:off x="1273612" y="6490811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E1C7B6"/>
          </a:solidFill>
          <a:ln/>
        </p:spPr>
      </p:sp>
      <p:sp>
        <p:nvSpPr>
          <p:cNvPr id="21" name="Shape 15"/>
          <p:cNvSpPr/>
          <p:nvPr/>
        </p:nvSpPr>
        <p:spPr>
          <a:xfrm>
            <a:off x="793790" y="625090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BE1D0"/>
          </a:solidFill>
          <a:ln w="7620">
            <a:solidFill>
              <a:srgbClr val="E1C7B6"/>
            </a:solidFill>
            <a:prstDash val="solid"/>
          </a:ln>
        </p:spPr>
      </p:sp>
      <p:pic>
        <p:nvPicPr>
          <p:cNvPr id="22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8860" y="6293406"/>
            <a:ext cx="340162" cy="425291"/>
          </a:xfrm>
          <a:prstGeom prst="rect">
            <a:avLst/>
          </a:prstGeom>
        </p:spPr>
      </p:pic>
      <p:sp>
        <p:nvSpPr>
          <p:cNvPr id="23" name="Text 16"/>
          <p:cNvSpPr/>
          <p:nvPr/>
        </p:nvSpPr>
        <p:spPr>
          <a:xfrm>
            <a:off x="2183011" y="6328767"/>
            <a:ext cx="306859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E-Commerce Example</a:t>
            </a:r>
            <a:endParaRPr lang="en-US" sz="2200" dirty="0"/>
          </a:p>
        </p:txBody>
      </p:sp>
      <p:sp>
        <p:nvSpPr>
          <p:cNvPr id="24" name="Text 17"/>
          <p:cNvSpPr/>
          <p:nvPr/>
        </p:nvSpPr>
        <p:spPr>
          <a:xfrm>
            <a:off x="2183011" y="6819186"/>
            <a:ext cx="616719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Efficiently manages product info and user sessions during traffic spikes.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0741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MongoDB Atlas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78348" y="2369820"/>
            <a:ext cx="2152055" cy="1306949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4892" y="2985849"/>
            <a:ext cx="318968" cy="39862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357217" y="2596634"/>
            <a:ext cx="323219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Cloud-Based MongoDB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5357217" y="3087053"/>
            <a:ext cx="323219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Popular database in the cloud</a:t>
            </a:r>
            <a:endParaRPr lang="en-US" sz="1750" dirty="0"/>
          </a:p>
        </p:txBody>
      </p:sp>
      <p:sp>
        <p:nvSpPr>
          <p:cNvPr id="7" name="Shape 3"/>
          <p:cNvSpPr/>
          <p:nvPr/>
        </p:nvSpPr>
        <p:spPr>
          <a:xfrm>
            <a:off x="5187077" y="3689866"/>
            <a:ext cx="8592860" cy="15240"/>
          </a:xfrm>
          <a:prstGeom prst="roundRect">
            <a:avLst>
              <a:gd name="adj" fmla="val 625116"/>
            </a:avLst>
          </a:prstGeom>
          <a:solidFill>
            <a:srgbClr val="E1C7B6"/>
          </a:solidFill>
          <a:ln/>
        </p:spPr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2381" y="3733443"/>
            <a:ext cx="4304109" cy="1306949"/>
          </a:xfrm>
          <a:prstGeom prst="rect">
            <a:avLst/>
          </a:prstGeom>
        </p:spPr>
      </p:pic>
      <p:pic>
        <p:nvPicPr>
          <p:cNvPr id="9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4892" y="4187547"/>
            <a:ext cx="318968" cy="398621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6433304" y="3960257"/>
            <a:ext cx="327850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Rich Queries &amp; Indexing</a:t>
            </a:r>
            <a:endParaRPr lang="en-US" sz="2200" dirty="0"/>
          </a:p>
        </p:txBody>
      </p:sp>
      <p:sp>
        <p:nvSpPr>
          <p:cNvPr id="11" name="Text 5"/>
          <p:cNvSpPr/>
          <p:nvPr/>
        </p:nvSpPr>
        <p:spPr>
          <a:xfrm>
            <a:off x="6433304" y="4450675"/>
            <a:ext cx="37332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Complex data handling capabilities</a:t>
            </a:r>
            <a:endParaRPr lang="en-US" sz="1750" dirty="0"/>
          </a:p>
        </p:txBody>
      </p:sp>
      <p:sp>
        <p:nvSpPr>
          <p:cNvPr id="12" name="Shape 6"/>
          <p:cNvSpPr/>
          <p:nvPr/>
        </p:nvSpPr>
        <p:spPr>
          <a:xfrm>
            <a:off x="6263164" y="5053489"/>
            <a:ext cx="7516773" cy="15240"/>
          </a:xfrm>
          <a:prstGeom prst="roundRect">
            <a:avLst>
              <a:gd name="adj" fmla="val 625116"/>
            </a:avLst>
          </a:prstGeom>
          <a:solidFill>
            <a:srgbClr val="E1C7B6"/>
          </a:solidFill>
          <a:ln/>
        </p:spPr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294" y="5097066"/>
            <a:ext cx="6456164" cy="1306949"/>
          </a:xfrm>
          <a:prstGeom prst="rect">
            <a:avLst/>
          </a:prstGeom>
        </p:spPr>
      </p:pic>
      <p:pic>
        <p:nvPicPr>
          <p:cNvPr id="14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94773" y="5551170"/>
            <a:ext cx="318968" cy="398621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7509272" y="532388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Flexible Schema</a:t>
            </a:r>
            <a:endParaRPr lang="en-US" sz="2200" dirty="0"/>
          </a:p>
        </p:txBody>
      </p:sp>
      <p:sp>
        <p:nvSpPr>
          <p:cNvPr id="16" name="Text 8"/>
          <p:cNvSpPr/>
          <p:nvPr/>
        </p:nvSpPr>
        <p:spPr>
          <a:xfrm>
            <a:off x="7509272" y="5814298"/>
            <a:ext cx="329315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Store diverse data types easily</a:t>
            </a:r>
            <a:endParaRPr lang="en-US" sz="1750" dirty="0"/>
          </a:p>
        </p:txBody>
      </p:sp>
      <p:sp>
        <p:nvSpPr>
          <p:cNvPr id="17" name="Text 9"/>
          <p:cNvSpPr/>
          <p:nvPr/>
        </p:nvSpPr>
        <p:spPr>
          <a:xfrm>
            <a:off x="793790" y="665916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Perfect for travel planning apps that manage user itineraries and preferences with personalized data structures.</a:t>
            </a:r>
            <a:endParaRPr lang="en-US" sz="1750" dirty="0"/>
          </a:p>
        </p:txBody>
      </p:sp>
      <p:pic>
        <p:nvPicPr>
          <p:cNvPr id="1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307735" y="228600"/>
            <a:ext cx="1094065" cy="42660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300282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Microsoft Azure Cosmos DB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3097649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587579" y="319266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Globally Distributed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1587579" y="3683079"/>
            <a:ext cx="676263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Fast data access regardless of user location.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4539258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587579" y="4634270"/>
            <a:ext cx="292000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Multiple Data Models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1587579" y="5124688"/>
            <a:ext cx="676263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Supports various NoSQL approaches.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5980867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587579" y="60758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News App Example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1587579" y="6566297"/>
            <a:ext cx="676263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Stores articles and comments across regions for fast access.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79396"/>
            <a:ext cx="858250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Realm, Couchbase &amp; Supabase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15515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Realm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2736294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Mobile-specific database with local storage and cloud sync. Perfect for fitness apps that work offline.</a:t>
            </a:r>
            <a:endParaRPr lang="en-US" sz="17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4080153"/>
            <a:ext cx="3978116" cy="2651998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5332928" y="215515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Couchbase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5332928" y="2736294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Combines document database with key-value store. Ideal for gaming apps needing quick data access.</a:t>
            </a:r>
            <a:endParaRPr lang="en-US" sz="175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2928" y="4080153"/>
            <a:ext cx="3978116" cy="2651998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9872067" y="215515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Supabase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9872067" y="2736294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Open-source Firebase alternative with PostgreSQL and real-time features. Great for collaborative apps.</a:t>
            </a:r>
            <a:endParaRPr lang="en-US" sz="1750" dirty="0"/>
          </a:p>
        </p:txBody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2067" y="4443055"/>
            <a:ext cx="3978116" cy="2651998"/>
          </a:xfrm>
          <a:prstGeom prst="rect">
            <a:avLst/>
          </a:prstGeom>
        </p:spPr>
      </p:pic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07735" y="228600"/>
            <a:ext cx="1094065" cy="426601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2025-05-10T10:55:54Z</dcterms:created>
  <dcterms:modified xsi:type="dcterms:W3CDTF">2025-05-10T10:55:54Z</dcterms:modified>
</cp:coreProperties>
</file>